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diagrams/colors1.xml" ContentType="application/vnd.openxmlformats-officedocument.drawingml.diagramColors+xml"/>
  <Default Extension="mp3" ContentType="audio/mpe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60" r:id="rId5"/>
    <p:sldId id="267" r:id="rId6"/>
    <p:sldId id="261" r:id="rId7"/>
    <p:sldId id="262" r:id="rId8"/>
    <p:sldId id="263" r:id="rId9"/>
    <p:sldId id="259" r:id="rId10"/>
    <p:sldId id="268" r:id="rId11"/>
    <p:sldId id="264" r:id="rId12"/>
    <p:sldId id="266" r:id="rId13"/>
    <p:sldId id="270" r:id="rId14"/>
    <p:sldId id="271" r:id="rId15"/>
    <p:sldId id="269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FF3399"/>
    <a:srgbClr val="FF0000"/>
    <a:srgbClr val="FF6600"/>
    <a:srgbClr val="FFFF00"/>
    <a:srgbClr val="00FF00"/>
    <a:srgbClr val="9966FF"/>
    <a:srgbClr val="CC6600"/>
    <a:srgbClr val="FF3300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433" autoAdjust="0"/>
    <p:restoredTop sz="94660"/>
  </p:normalViewPr>
  <p:slideViewPr>
    <p:cSldViewPr>
      <p:cViewPr>
        <p:scale>
          <a:sx n="86" d="100"/>
          <a:sy n="86" d="100"/>
        </p:scale>
        <p:origin x="-2334" y="-60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C1B09D6-C514-415E-93F0-0E0113711082}" type="doc">
      <dgm:prSet loTypeId="urn:microsoft.com/office/officeart/2005/8/layout/radial5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6133F5F6-5F25-469A-B658-68095777CAA6}">
      <dgm:prSet phldrT="[Текст]">
        <dgm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ru-RU" b="1" i="1" dirty="0">
              <a:solidFill>
                <a:srgbClr val="002060"/>
              </a:solidFill>
            </a:rPr>
            <a:t>Язык</a:t>
          </a:r>
        </a:p>
      </dgm:t>
    </dgm:pt>
    <dgm:pt modelId="{E28838C7-E4BB-4EBD-9686-03410727DA74}" type="parTrans" cxnId="{D589A93E-3436-43F6-911B-797AED6B9BE5}">
      <dgm:prSet/>
      <dgm:spPr/>
      <dgm:t>
        <a:bodyPr/>
        <a:lstStyle/>
        <a:p>
          <a:endParaRPr lang="ru-RU"/>
        </a:p>
      </dgm:t>
    </dgm:pt>
    <dgm:pt modelId="{1D06DC5E-F3C5-425E-B43C-53DC34E7159B}" type="sibTrans" cxnId="{D589A93E-3436-43F6-911B-797AED6B9BE5}">
      <dgm:prSet/>
      <dgm:spPr/>
      <dgm:t>
        <a:bodyPr/>
        <a:lstStyle/>
        <a:p>
          <a:endParaRPr lang="ru-RU"/>
        </a:p>
      </dgm:t>
    </dgm:pt>
    <dgm:pt modelId="{0B22180B-9170-4616-B58D-343FC1A8C696}" type="pres">
      <dgm:prSet presAssocID="{0C1B09D6-C514-415E-93F0-0E0113711082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FC891906-7976-4F73-B177-98DFAD3BDDD0}" type="pres">
      <dgm:prSet presAssocID="{6133F5F6-5F25-469A-B658-68095777CAA6}" presName="centerShape" presStyleLbl="node0" presStyleIdx="0" presStyleCnt="1" custScaleX="31547" custScaleY="31547" custLinFactNeighborX="126" custLinFactNeighborY="1467"/>
      <dgm:spPr/>
      <dgm:t>
        <a:bodyPr/>
        <a:lstStyle/>
        <a:p>
          <a:endParaRPr lang="ru-RU"/>
        </a:p>
      </dgm:t>
    </dgm:pt>
  </dgm:ptLst>
  <dgm:cxnLst>
    <dgm:cxn modelId="{D589A93E-3436-43F6-911B-797AED6B9BE5}" srcId="{0C1B09D6-C514-415E-93F0-0E0113711082}" destId="{6133F5F6-5F25-469A-B658-68095777CAA6}" srcOrd="0" destOrd="0" parTransId="{E28838C7-E4BB-4EBD-9686-03410727DA74}" sibTransId="{1D06DC5E-F3C5-425E-B43C-53DC34E7159B}"/>
    <dgm:cxn modelId="{9BC817A6-3003-40BB-8C7A-34A9BBF375AF}" type="presOf" srcId="{6133F5F6-5F25-469A-B658-68095777CAA6}" destId="{FC891906-7976-4F73-B177-98DFAD3BDDD0}" srcOrd="0" destOrd="0" presId="urn:microsoft.com/office/officeart/2005/8/layout/radial5"/>
    <dgm:cxn modelId="{961316E6-6829-48A1-803D-19196D84A787}" type="presOf" srcId="{0C1B09D6-C514-415E-93F0-0E0113711082}" destId="{0B22180B-9170-4616-B58D-343FC1A8C696}" srcOrd="0" destOrd="0" presId="urn:microsoft.com/office/officeart/2005/8/layout/radial5"/>
    <dgm:cxn modelId="{48FFE495-AF38-4F3E-9F3C-B0EBAF641DC6}" type="presParOf" srcId="{0B22180B-9170-4616-B58D-343FC1A8C696}" destId="{FC891906-7976-4F73-B177-98DFAD3BDDD0}" srcOrd="0" destOrd="0" presId="urn:microsoft.com/office/officeart/2005/8/layout/radial5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C891906-7976-4F73-B177-98DFAD3BDDD0}">
      <dsp:nvSpPr>
        <dsp:cNvPr id="0" name=""/>
        <dsp:cNvSpPr/>
      </dsp:nvSpPr>
      <dsp:spPr>
        <a:xfrm>
          <a:off x="3563422" y="2208067"/>
          <a:ext cx="1656187" cy="1656187"/>
        </a:xfrm>
        <a:prstGeom prst="ellipse">
          <a:avLst/>
        </a:prstGeom>
        <a:gradFill rotWithShape="1">
          <a:gsLst>
            <a:gs pos="0">
              <a:schemeClr val="accent5">
                <a:tint val="96000"/>
                <a:satMod val="120000"/>
                <a:lumMod val="120000"/>
              </a:schemeClr>
            </a:gs>
            <a:gs pos="100000">
              <a:schemeClr val="accent5">
                <a:shade val="89000"/>
                <a:lumMod val="90000"/>
              </a:schemeClr>
            </a:gs>
          </a:gsLst>
          <a:lin ang="5400000" scaled="0"/>
        </a:gradFill>
        <a:ln>
          <a:noFill/>
        </a:ln>
        <a:effectLst>
          <a:outerShdw blurRad="50800" dist="25400" dir="5400000" rotWithShape="0">
            <a:srgbClr val="000000">
              <a:alpha val="38000"/>
            </a:srgbClr>
          </a:outerShdw>
        </a:effectLst>
        <a:scene3d>
          <a:camera prst="orthographicFront">
            <a:rot lat="0" lon="0" rev="0"/>
          </a:camera>
          <a:lightRig rig="flat" dir="tl">
            <a:rot lat="0" lon="0" rev="6360000"/>
          </a:lightRig>
        </a:scene3d>
        <a:sp3d contourW="19050" prstMaterial="flat">
          <a:bevelT w="63500" h="63500"/>
          <a:contourClr>
            <a:schemeClr val="accent5">
              <a:shade val="25000"/>
              <a:satMod val="180000"/>
            </a:schemeClr>
          </a:contourClr>
        </a:sp3d>
      </dsp:spPr>
      <dsp:style>
        <a:lnRef idx="0">
          <a:schemeClr val="accent5"/>
        </a:lnRef>
        <a:fillRef idx="3">
          <a:schemeClr val="accent5"/>
        </a:fillRef>
        <a:effectRef idx="3">
          <a:schemeClr val="accent5"/>
        </a:effectRef>
        <a:fontRef idx="minor">
          <a:schemeClr val="lt1"/>
        </a:fontRef>
      </dsp:style>
      <dsp:txBody>
        <a:bodyPr spcFirstLastPara="0" vert="horz" wrap="square" lIns="48260" tIns="48260" rIns="48260" bIns="48260" numCol="1" spcCol="1270" anchor="ctr" anchorCtr="0">
          <a:noAutofit/>
        </a:bodyPr>
        <a:lstStyle/>
        <a:p>
          <a:pPr marL="0" lvl="0" indent="0" algn="ctr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3800" b="1" i="1" kern="1200" dirty="0">
              <a:solidFill>
                <a:srgbClr val="002060"/>
              </a:solidFill>
            </a:rPr>
            <a:t>Язык</a:t>
          </a:r>
        </a:p>
      </dsp:txBody>
      <dsp:txXfrm>
        <a:off x="3805965" y="2450610"/>
        <a:ext cx="1171101" cy="117110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5">
  <dgm:title val=""/>
  <dgm:desc val=""/>
  <dgm:catLst>
    <dgm:cat type="relationship" pri="23000"/>
    <dgm:cat type="cycle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  <dgm:param type="ctrShpMap" val="fNode"/>
        </dgm:alg>
      </dgm:if>
      <dgm:else name="Name3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parTrans" refType="w" refFor="ch" refForName="centerShape" fact="0.4"/>
      <dgm:constr type="w" for="ch" forName="node" refType="w" refFor="ch" refForName="centerShape" op="equ" fact="1.25"/>
      <dgm:constr type="sp" refType="w" refFor="ch" refForName="centerShape" op="equ" fact="0.4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node" refType="primFontSz" refFor="ch" refForName="centerShape" op="lte"/>
      <dgm:constr type="primFontSz" for="des" forName="connectorText" op="equ" val="55"/>
      <dgm:constr type="primFontSz" for="des" forName="connectorText" refType="primFontSz" refFor="ch" refForName="centerShape" op="lte" fact="0.8"/>
      <dgm:constr type="primFontSz" for="des" forName="connectorText" refType="primFontSz" refFor="des" refForName="node" op="lte"/>
    </dgm:constrLst>
    <dgm:choose name="Name4">
      <dgm:if name="Name5" axis="ch ch" ptType="node node" st="1 1" cnt="1 0" func="cnt" op="lte" val="6">
        <dgm:ruleLst>
          <dgm:rule type="w" for="ch" forName="node" val="NaN" fact="1" max="NaN"/>
        </dgm:ruleLst>
      </dgm:if>
      <dgm:if name="Name6" axis="ch ch" ptType="node node" st="1 1" cnt="1 0" func="cnt" op="lte" val="8">
        <dgm:ruleLst>
          <dgm:rule type="w" for="ch" forName="node" val="NaN" fact="0.9" max="NaN"/>
        </dgm:ruleLst>
      </dgm:if>
      <dgm:if name="Name7" axis="ch ch" ptType="node node" st="1 1" cnt="1 0" func="cnt" op="lte" val="10">
        <dgm:ruleLst>
          <dgm:rule type="w" for="ch" forName="node" val="NaN" fact="0.8" max="NaN"/>
        </dgm:ruleLst>
      </dgm:if>
      <dgm:if name="Name8" axis="ch ch" ptType="node node" st="1 1" cnt="1 0" func="cnt" op="lte" val="12">
        <dgm:ruleLst>
          <dgm:rule type="w" for="ch" forName="node" val="NaN" fact="0.7" max="NaN"/>
        </dgm:ruleLst>
      </dgm:if>
      <dgm:if name="Name9" axis="ch ch" ptType="node node" st="1 1" cnt="1 0" func="cnt" op="lte" val="14">
        <dgm:ruleLst>
          <dgm:rule type="w" for="ch" forName="node" val="NaN" fact="0.6" max="NaN"/>
        </dgm:ruleLst>
      </dgm:if>
      <dgm:else name="Name10">
        <dgm:ruleLst>
          <dgm:rule type="w" for="ch" forName="node" val="NaN" fact="0.5" max="NaN"/>
        </dgm:ruleLst>
      </dgm:else>
    </dgm:choose>
    <dgm:forEach name="Name11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12" axis="ch">
        <dgm:forEach name="Name13" axis="self" ptType="parTrans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h" refType="w" fact="0.85"/>
            </dgm:constrLst>
            <dgm:ruleLst/>
            <dgm:layoutNode name="connectorText">
              <dgm:alg type="tx">
                <dgm:param type="autoTxRot" val="grav"/>
              </dgm:alg>
              <dgm:shape xmlns:r="http://schemas.openxmlformats.org/officeDocument/2006/relationships" type="conn" r:blip="" hideGeom="1">
                <dgm:adjLst/>
              </dgm:shape>
              <dgm:presOf axis="self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</dgm:layoutNode>
        </dgm:forEach>
        <dgm:forEach name="Name14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w" val="INF" fact="NaN" max="NaN"/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22.04.2017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22.04.2017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22.04.2017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22.04.2017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22.04.2017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22.04.2017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22.04.2017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22.04.2017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22.04.2017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22.04.2017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22.04.2017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22.04.2017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14.png"/><Relationship Id="rId2" Type="http://schemas.openxmlformats.org/officeDocument/2006/relationships/audio" Target="file:///C:\Users\&#1042;&#1080;&#1082;&#1090;&#1086;&#1088;\Desktop\&#1042;&#1083;&#1072;&#1076;&#1080;&#1084;&#1080;&#1088;%20&#1042;&#1099;&#1089;&#1086;&#1094;&#1082;&#1080;&#1081;%20%20-%20&#1071;%20&#1085;&#1077;%20&#1083;&#1102;&#1073;&#1083;&#1102;.mp3" TargetMode="External"/><Relationship Id="rId1" Type="http://schemas.openxmlformats.org/officeDocument/2006/relationships/video" Target="NULL" TargetMode="External"/><Relationship Id="rId6" Type="http://schemas.openxmlformats.org/officeDocument/2006/relationships/image" Target="../media/image13.jpeg"/><Relationship Id="rId5" Type="http://schemas.openxmlformats.org/officeDocument/2006/relationships/image" Target="../media/image12.png"/><Relationship Id="rId4" Type="http://schemas.microsoft.com/office/2007/relationships/media" Target="../media/media2.mp3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556792"/>
            <a:ext cx="7772400" cy="3024336"/>
          </a:xfrm>
          <a:ln w="38100">
            <a:solidFill>
              <a:schemeClr val="accent5">
                <a:lumMod val="75000"/>
              </a:schemeClr>
            </a:solidFill>
            <a:prstDash val="sysDot"/>
          </a:ln>
        </p:spPr>
        <p:txBody>
          <a:bodyPr>
            <a:normAutofit/>
          </a:bodyPr>
          <a:lstStyle/>
          <a:p>
            <a:r>
              <a:rPr lang="ru-RU" sz="9000" b="1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Экология </a:t>
            </a:r>
            <a:br>
              <a:rPr lang="ru-RU" sz="9000" b="1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9000" b="1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языка</a:t>
            </a:r>
            <a:endParaRPr lang="ru-RU" sz="9600" b="1" i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4797152"/>
            <a:ext cx="9144000" cy="18640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33257779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548680"/>
            <a:ext cx="7772400" cy="864096"/>
          </a:xfr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/>
          <a:lstStyle/>
          <a:p>
            <a:r>
              <a:rPr lang="ru-RU" b="1" i="1" dirty="0">
                <a:solidFill>
                  <a:schemeClr val="bg2">
                    <a:lumMod val="10000"/>
                  </a:schemeClr>
                </a:solidFill>
                <a:latin typeface="Franklin Gothic Medium" panose="020B0603020102020204" pitchFamily="34" charset="0"/>
              </a:rPr>
              <a:t>Различают уместность: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87624" y="1772816"/>
            <a:ext cx="6832848" cy="3184377"/>
          </a:xfrm>
        </p:spPr>
        <p:txBody>
          <a:bodyPr>
            <a:noAutofit/>
          </a:bodyPr>
          <a:lstStyle/>
          <a:p>
            <a:r>
              <a:rPr lang="ru-RU" sz="4800" dirty="0">
                <a:solidFill>
                  <a:srgbClr val="FF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     </a:t>
            </a:r>
            <a:r>
              <a:rPr lang="ru-RU" sz="4800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1. Ситуативную</a:t>
            </a:r>
          </a:p>
          <a:p>
            <a:r>
              <a:rPr lang="ru-RU" sz="4800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2. Стилевую</a:t>
            </a:r>
          </a:p>
          <a:p>
            <a:r>
              <a:rPr lang="ru-RU" sz="4800" dirty="0">
                <a:solidFill>
                  <a:srgbClr val="FF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ru-RU" sz="4800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3. Личностно-психологическую</a:t>
            </a: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437917" y="5085184"/>
            <a:ext cx="2349470" cy="16561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63076362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3000">
        <p14:shred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6" presetClass="entr" presetSubtype="4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3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482861" y="188640"/>
            <a:ext cx="6257492" cy="529375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r>
              <a:rPr lang="ru-RU" sz="2600" b="1" dirty="0">
                <a:ln w="11430"/>
                <a:solidFill>
                  <a:schemeClr val="tx2">
                    <a:lumMod val="50000"/>
                  </a:schemeClr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                         </a:t>
            </a:r>
            <a:r>
              <a:rPr lang="ru-RU" sz="2600" b="1" dirty="0">
                <a:ln w="11430"/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«Мужество»</a:t>
            </a:r>
          </a:p>
          <a:p>
            <a:r>
              <a:rPr lang="ru-RU" sz="2600" b="1" dirty="0">
                <a:ln w="11430"/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Мы знаем, что ныне лежит на весах</a:t>
            </a:r>
            <a:br>
              <a:rPr lang="ru-RU" sz="2600" b="1" dirty="0">
                <a:ln w="11430"/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</a:br>
            <a:r>
              <a:rPr lang="ru-RU" sz="2600" b="1" dirty="0">
                <a:ln w="11430"/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И что совершается ныне.</a:t>
            </a:r>
            <a:br>
              <a:rPr lang="ru-RU" sz="2600" b="1" dirty="0">
                <a:ln w="11430"/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</a:br>
            <a:r>
              <a:rPr lang="ru-RU" sz="2600" b="1" dirty="0">
                <a:ln w="11430"/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Час мужества пробил на наших часах,</a:t>
            </a:r>
            <a:br>
              <a:rPr lang="ru-RU" sz="2600" b="1" dirty="0">
                <a:ln w="11430"/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</a:br>
            <a:r>
              <a:rPr lang="ru-RU" sz="2600" b="1" dirty="0">
                <a:ln w="11430"/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И мужество нас не покинет.</a:t>
            </a:r>
          </a:p>
          <a:p>
            <a:r>
              <a:rPr lang="ru-RU" sz="2600" b="1" dirty="0">
                <a:ln w="11430"/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Не страшно под пулями мертвыми лечь,</a:t>
            </a:r>
            <a:br>
              <a:rPr lang="ru-RU" sz="2600" b="1" dirty="0">
                <a:ln w="11430"/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</a:br>
            <a:r>
              <a:rPr lang="ru-RU" sz="2600" b="1" dirty="0">
                <a:ln w="11430"/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Не горько остаться без крова,</a:t>
            </a:r>
            <a:br>
              <a:rPr lang="ru-RU" sz="2600" b="1" dirty="0">
                <a:ln w="11430"/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</a:br>
            <a:r>
              <a:rPr lang="ru-RU" sz="2600" b="1" dirty="0">
                <a:ln w="11430"/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И мы сохраним тебя, русская речь,</a:t>
            </a:r>
            <a:br>
              <a:rPr lang="ru-RU" sz="2600" b="1" dirty="0">
                <a:ln w="11430"/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</a:br>
            <a:r>
              <a:rPr lang="ru-RU" sz="2600" b="1" dirty="0">
                <a:ln w="11430"/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Великое русское слово.</a:t>
            </a:r>
          </a:p>
          <a:p>
            <a:r>
              <a:rPr lang="ru-RU" sz="2600" b="1" dirty="0">
                <a:ln w="11430"/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Свободным и чистым тебя пронесем,</a:t>
            </a:r>
            <a:br>
              <a:rPr lang="ru-RU" sz="2600" b="1" dirty="0">
                <a:ln w="11430"/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</a:br>
            <a:r>
              <a:rPr lang="ru-RU" sz="2600" b="1" dirty="0">
                <a:ln w="11430"/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И внукам дадим, и от плена спасем</a:t>
            </a:r>
            <a:br>
              <a:rPr lang="ru-RU" sz="2600" b="1" dirty="0">
                <a:ln w="11430"/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</a:br>
            <a:r>
              <a:rPr lang="ru-RU" sz="2600" b="1" dirty="0">
                <a:ln w="11430"/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Навеки.</a:t>
            </a:r>
          </a:p>
          <a:p>
            <a:pPr algn="ctr"/>
            <a:r>
              <a:rPr lang="ru-RU" sz="2600" b="1" dirty="0">
                <a:ln w="11430"/>
                <a:solidFill>
                  <a:schemeClr val="tx2">
                    <a:lumMod val="50000"/>
                  </a:schemeClr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                                        (</a:t>
            </a:r>
            <a:r>
              <a:rPr lang="ru-RU" sz="2600" b="1" dirty="0" err="1">
                <a:ln w="11430"/>
                <a:solidFill>
                  <a:schemeClr val="tx2">
                    <a:lumMod val="50000"/>
                  </a:schemeClr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А.Ахматова</a:t>
            </a:r>
            <a:r>
              <a:rPr lang="ru-RU" sz="2600" b="1" dirty="0">
                <a:ln w="11430"/>
                <a:solidFill>
                  <a:schemeClr val="tx2">
                    <a:lumMod val="50000"/>
                  </a:schemeClr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.)</a:t>
            </a:r>
          </a:p>
        </p:txBody>
      </p:sp>
    </p:spTree>
    <p:extLst>
      <p:ext uri="{BB962C8B-B14F-4D97-AF65-F5344CB8AC3E}">
        <p14:creationId xmlns:p14="http://schemas.microsoft.com/office/powerpoint/2010/main" xmlns="" val="3598770486"/>
      </p:ext>
    </p:extLst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188640"/>
            <a:ext cx="6400800" cy="6669360"/>
          </a:xfrm>
        </p:spPr>
        <p:txBody>
          <a:bodyPr numCol="2">
            <a:normAutofit fontScale="85000" lnSpcReduction="20000"/>
          </a:bodyPr>
          <a:lstStyle/>
          <a:p>
            <a:endParaRPr lang="ru-RU" dirty="0"/>
          </a:p>
          <a:p>
            <a:endParaRPr lang="ru-RU" sz="2200" b="1" dirty="0">
              <a:solidFill>
                <a:schemeClr val="bg2">
                  <a:lumMod val="10000"/>
                </a:schemeClr>
              </a:solidFill>
            </a:endParaRPr>
          </a:p>
          <a:p>
            <a:r>
              <a:rPr lang="ru-RU" sz="2400" b="1" dirty="0">
                <a:solidFill>
                  <a:schemeClr val="bg2">
                    <a:lumMod val="10000"/>
                  </a:schemeClr>
                </a:solidFill>
              </a:rPr>
              <a:t>— Смотри, как дышит эта ночь.</a:t>
            </a:r>
            <a:br>
              <a:rPr lang="ru-RU" sz="2400" b="1" dirty="0">
                <a:solidFill>
                  <a:schemeClr val="bg2">
                    <a:lumMod val="10000"/>
                  </a:schemeClr>
                </a:solidFill>
              </a:rPr>
            </a:br>
            <a:r>
              <a:rPr lang="ru-RU" sz="2400" b="1" dirty="0">
                <a:solidFill>
                  <a:schemeClr val="bg2">
                    <a:lumMod val="10000"/>
                  </a:schemeClr>
                </a:solidFill>
              </a:rPr>
              <a:t>Звезда, уставшая светить,</a:t>
            </a:r>
            <a:br>
              <a:rPr lang="ru-RU" sz="2400" b="1" dirty="0">
                <a:solidFill>
                  <a:schemeClr val="bg2">
                    <a:lumMod val="10000"/>
                  </a:schemeClr>
                </a:solidFill>
              </a:rPr>
            </a:br>
            <a:r>
              <a:rPr lang="ru-RU" sz="2400" b="1" dirty="0">
                <a:solidFill>
                  <a:schemeClr val="bg2">
                    <a:lumMod val="10000"/>
                  </a:schemeClr>
                </a:solidFill>
              </a:rPr>
              <a:t>упала,</a:t>
            </a:r>
            <a:br>
              <a:rPr lang="ru-RU" sz="2400" b="1" dirty="0">
                <a:solidFill>
                  <a:schemeClr val="bg2">
                    <a:lumMod val="10000"/>
                  </a:schemeClr>
                </a:solidFill>
              </a:rPr>
            </a:br>
            <a:r>
              <a:rPr lang="ru-RU" sz="2400" b="1" dirty="0">
                <a:solidFill>
                  <a:schemeClr val="bg2">
                    <a:lumMod val="10000"/>
                  </a:schemeClr>
                </a:solidFill>
              </a:rPr>
              <a:t>обожгла плечо...</a:t>
            </a:r>
            <a:br>
              <a:rPr lang="ru-RU" sz="2400" b="1" dirty="0">
                <a:solidFill>
                  <a:schemeClr val="bg2">
                    <a:lumMod val="10000"/>
                  </a:schemeClr>
                </a:solidFill>
              </a:rPr>
            </a:br>
            <a:r>
              <a:rPr lang="ru-RU" sz="2400" b="1" dirty="0">
                <a:solidFill>
                  <a:schemeClr val="bg2">
                    <a:lumMod val="10000"/>
                  </a:schemeClr>
                </a:solidFill>
              </a:rPr>
              <a:t>— </a:t>
            </a:r>
            <a:br>
              <a:rPr lang="ru-RU" sz="2400" b="1" dirty="0">
                <a:solidFill>
                  <a:schemeClr val="bg2">
                    <a:lumMod val="10000"/>
                  </a:schemeClr>
                </a:solidFill>
              </a:rPr>
            </a:br>
            <a:r>
              <a:rPr lang="ru-RU" sz="2400" b="1" dirty="0">
                <a:solidFill>
                  <a:schemeClr val="bg2">
                    <a:lumMod val="10000"/>
                  </a:schemeClr>
                </a:solidFill>
              </a:rPr>
              <a:t>— Смотри, как вкрадчивый туман</a:t>
            </a:r>
            <a:br>
              <a:rPr lang="ru-RU" sz="2400" b="1" dirty="0">
                <a:solidFill>
                  <a:schemeClr val="bg2">
                    <a:lumMod val="10000"/>
                  </a:schemeClr>
                </a:solidFill>
              </a:rPr>
            </a:br>
            <a:r>
              <a:rPr lang="ru-RU" sz="2400" b="1" dirty="0">
                <a:solidFill>
                  <a:schemeClr val="bg2">
                    <a:lumMod val="10000"/>
                  </a:schemeClr>
                </a:solidFill>
              </a:rPr>
              <a:t>прижался</a:t>
            </a:r>
            <a:br>
              <a:rPr lang="ru-RU" sz="2400" b="1" dirty="0">
                <a:solidFill>
                  <a:schemeClr val="bg2">
                    <a:lumMod val="10000"/>
                  </a:schemeClr>
                </a:solidFill>
              </a:rPr>
            </a:br>
            <a:r>
              <a:rPr lang="ru-RU" sz="2400" b="1" dirty="0">
                <a:solidFill>
                  <a:schemeClr val="bg2">
                    <a:lumMod val="10000"/>
                  </a:schemeClr>
                </a:solidFill>
              </a:rPr>
              <a:t>к молодой воде...</a:t>
            </a:r>
            <a:br>
              <a:rPr lang="ru-RU" sz="2400" b="1" dirty="0">
                <a:solidFill>
                  <a:schemeClr val="bg2">
                    <a:lumMod val="10000"/>
                  </a:schemeClr>
                </a:solidFill>
              </a:rPr>
            </a:br>
            <a:r>
              <a:rPr lang="ru-RU" sz="2400" b="1" dirty="0">
                <a:solidFill>
                  <a:schemeClr val="bg2">
                    <a:lumMod val="10000"/>
                  </a:schemeClr>
                </a:solidFill>
              </a:rPr>
              <a:t>— </a:t>
            </a:r>
            <a:br>
              <a:rPr lang="ru-RU" sz="2400" b="1" dirty="0">
                <a:solidFill>
                  <a:schemeClr val="bg2">
                    <a:lumMod val="10000"/>
                  </a:schemeClr>
                </a:solidFill>
              </a:rPr>
            </a:br>
            <a:r>
              <a:rPr lang="ru-RU" sz="2400" b="1" dirty="0">
                <a:solidFill>
                  <a:schemeClr val="bg2">
                    <a:lumMod val="10000"/>
                  </a:schemeClr>
                </a:solidFill>
              </a:rPr>
              <a:t>— Он полночью поклялся ей,</a:t>
            </a:r>
            <a:br>
              <a:rPr lang="ru-RU" sz="2400" b="1" dirty="0">
                <a:solidFill>
                  <a:schemeClr val="bg2">
                    <a:lumMod val="10000"/>
                  </a:schemeClr>
                </a:solidFill>
              </a:rPr>
            </a:br>
            <a:r>
              <a:rPr lang="ru-RU" sz="2400" b="1" dirty="0">
                <a:solidFill>
                  <a:schemeClr val="bg2">
                    <a:lumMod val="10000"/>
                  </a:schemeClr>
                </a:solidFill>
              </a:rPr>
              <a:t>он взял в свидетели луну!..</a:t>
            </a:r>
            <a:br>
              <a:rPr lang="ru-RU" sz="2400" b="1" dirty="0">
                <a:solidFill>
                  <a:schemeClr val="bg2">
                    <a:lumMod val="10000"/>
                  </a:schemeClr>
                </a:solidFill>
              </a:rPr>
            </a:br>
            <a:r>
              <a:rPr lang="ru-RU" sz="2400" b="1" dirty="0">
                <a:solidFill>
                  <a:schemeClr val="bg2">
                    <a:lumMod val="10000"/>
                  </a:schemeClr>
                </a:solidFill>
              </a:rPr>
              <a:t>— </a:t>
            </a:r>
            <a:br>
              <a:rPr lang="ru-RU" sz="2400" b="1" dirty="0">
                <a:solidFill>
                  <a:schemeClr val="bg2">
                    <a:lumMod val="10000"/>
                  </a:schemeClr>
                </a:solidFill>
              </a:rPr>
            </a:br>
            <a:r>
              <a:rPr lang="ru-RU" sz="2400" b="1" dirty="0">
                <a:solidFill>
                  <a:schemeClr val="bg2">
                    <a:lumMod val="10000"/>
                  </a:schemeClr>
                </a:solidFill>
              </a:rPr>
              <a:t>— Они сейчас уйдут в песок,</a:t>
            </a:r>
            <a:br>
              <a:rPr lang="ru-RU" sz="2400" b="1" dirty="0">
                <a:solidFill>
                  <a:schemeClr val="bg2">
                    <a:lumMod val="10000"/>
                  </a:schemeClr>
                </a:solidFill>
              </a:rPr>
            </a:br>
            <a:r>
              <a:rPr lang="ru-RU" sz="2400" b="1" dirty="0">
                <a:solidFill>
                  <a:schemeClr val="bg2">
                    <a:lumMod val="10000"/>
                  </a:schemeClr>
                </a:solidFill>
              </a:rPr>
              <a:t>туда, где не видать ни зги...</a:t>
            </a:r>
            <a:br>
              <a:rPr lang="ru-RU" sz="2400" b="1" dirty="0">
                <a:solidFill>
                  <a:schemeClr val="bg2">
                    <a:lumMod val="10000"/>
                  </a:schemeClr>
                </a:solidFill>
              </a:rPr>
            </a:br>
            <a:r>
              <a:rPr lang="ru-RU" sz="2400" b="1" dirty="0">
                <a:solidFill>
                  <a:schemeClr val="bg2">
                    <a:lumMod val="10000"/>
                  </a:schemeClr>
                </a:solidFill>
              </a:rPr>
              <a:t>— </a:t>
            </a:r>
            <a:br>
              <a:rPr lang="ru-RU" sz="2400" b="1" dirty="0">
                <a:solidFill>
                  <a:schemeClr val="bg2">
                    <a:lumMod val="10000"/>
                  </a:schemeClr>
                </a:solidFill>
              </a:rPr>
            </a:br>
            <a:r>
              <a:rPr lang="ru-RU" sz="2400" b="1" dirty="0">
                <a:solidFill>
                  <a:schemeClr val="bg2">
                    <a:lumMod val="10000"/>
                  </a:schemeClr>
                </a:solidFill>
              </a:rPr>
              <a:t>— И, ощутив побег реки,</a:t>
            </a:r>
            <a:br>
              <a:rPr lang="ru-RU" sz="2400" b="1" dirty="0">
                <a:solidFill>
                  <a:schemeClr val="bg2">
                    <a:lumMod val="10000"/>
                  </a:schemeClr>
                </a:solidFill>
              </a:rPr>
            </a:br>
            <a:r>
              <a:rPr lang="ru-RU" sz="2400" b="1" dirty="0">
                <a:solidFill>
                  <a:schemeClr val="bg2">
                    <a:lumMod val="10000"/>
                  </a:schemeClr>
                </a:solidFill>
              </a:rPr>
              <a:t>в беспамятстве забьётся ёрш!..</a:t>
            </a:r>
            <a:br>
              <a:rPr lang="ru-RU" sz="2400" b="1" dirty="0">
                <a:solidFill>
                  <a:schemeClr val="bg2">
                    <a:lumMod val="10000"/>
                  </a:schemeClr>
                </a:solidFill>
              </a:rPr>
            </a:br>
            <a:r>
              <a:rPr lang="ru-RU" sz="2400" b="1" dirty="0">
                <a:solidFill>
                  <a:schemeClr val="bg2">
                    <a:lumMod val="10000"/>
                  </a:schemeClr>
                </a:solidFill>
              </a:rPr>
              <a:t>— </a:t>
            </a:r>
            <a:br>
              <a:rPr lang="ru-RU" sz="2400" b="1" dirty="0">
                <a:solidFill>
                  <a:schemeClr val="bg2">
                    <a:lumMod val="10000"/>
                  </a:schemeClr>
                </a:solidFill>
              </a:rPr>
            </a:br>
            <a:endParaRPr lang="ru-RU" sz="2400" b="1" dirty="0">
              <a:solidFill>
                <a:schemeClr val="bg2">
                  <a:lumMod val="10000"/>
                </a:schemeClr>
              </a:solidFill>
            </a:endParaRPr>
          </a:p>
          <a:p>
            <a:endParaRPr lang="ru-RU" sz="2400" b="1" dirty="0">
              <a:solidFill>
                <a:schemeClr val="bg2">
                  <a:lumMod val="10000"/>
                </a:schemeClr>
              </a:solidFill>
            </a:endParaRPr>
          </a:p>
          <a:p>
            <a:endParaRPr lang="ru-RU" sz="2400" b="1" dirty="0">
              <a:solidFill>
                <a:schemeClr val="bg2">
                  <a:lumMod val="10000"/>
                </a:schemeClr>
              </a:solidFill>
            </a:endParaRPr>
          </a:p>
          <a:p>
            <a:r>
              <a:rPr lang="ru-RU" sz="2400" b="1" dirty="0">
                <a:solidFill>
                  <a:schemeClr val="bg2">
                    <a:lumMod val="10000"/>
                  </a:schemeClr>
                </a:solidFill>
              </a:rPr>
              <a:t>— Да нет, я говорю тебе,</a:t>
            </a:r>
            <a:br>
              <a:rPr lang="ru-RU" sz="2400" b="1" dirty="0">
                <a:solidFill>
                  <a:schemeClr val="bg2">
                    <a:lumMod val="10000"/>
                  </a:schemeClr>
                </a:solidFill>
              </a:rPr>
            </a:br>
            <a:r>
              <a:rPr lang="ru-RU" sz="2400" b="1" dirty="0">
                <a:solidFill>
                  <a:schemeClr val="bg2">
                    <a:lumMod val="10000"/>
                  </a:schemeClr>
                </a:solidFill>
              </a:rPr>
              <a:t>что столько тайн хранит земля,</a:t>
            </a:r>
            <a:br>
              <a:rPr lang="ru-RU" sz="2400" b="1" dirty="0">
                <a:solidFill>
                  <a:schemeClr val="bg2">
                    <a:lumMod val="10000"/>
                  </a:schemeClr>
                </a:solidFill>
              </a:rPr>
            </a:br>
            <a:r>
              <a:rPr lang="ru-RU" sz="2400" b="1" dirty="0">
                <a:solidFill>
                  <a:schemeClr val="bg2">
                    <a:lumMod val="10000"/>
                  </a:schemeClr>
                </a:solidFill>
              </a:rPr>
              <a:t>берёзы, ивы и ольха...</a:t>
            </a:r>
            <a:br>
              <a:rPr lang="ru-RU" sz="2400" b="1" dirty="0">
                <a:solidFill>
                  <a:schemeClr val="bg2">
                    <a:lumMod val="10000"/>
                  </a:schemeClr>
                </a:solidFill>
              </a:rPr>
            </a:br>
            <a:r>
              <a:rPr lang="ru-RU" sz="2400" b="1" dirty="0">
                <a:solidFill>
                  <a:schemeClr val="bg2">
                    <a:lumMod val="10000"/>
                  </a:schemeClr>
                </a:solidFill>
              </a:rPr>
              <a:t>— </a:t>
            </a:r>
            <a:br>
              <a:rPr lang="ru-RU" sz="2400" b="1" dirty="0">
                <a:solidFill>
                  <a:schemeClr val="bg2">
                    <a:lumMod val="10000"/>
                  </a:schemeClr>
                </a:solidFill>
              </a:rPr>
            </a:br>
            <a:r>
              <a:rPr lang="ru-RU" sz="2400" b="1" dirty="0">
                <a:solidFill>
                  <a:schemeClr val="bg2">
                    <a:lumMod val="10000"/>
                  </a:schemeClr>
                </a:solidFill>
              </a:rPr>
              <a:t>— А сколько музыки в степях,</a:t>
            </a:r>
            <a:br>
              <a:rPr lang="ru-RU" sz="2400" b="1" dirty="0">
                <a:solidFill>
                  <a:schemeClr val="bg2">
                    <a:lumMod val="10000"/>
                  </a:schemeClr>
                </a:solidFill>
              </a:rPr>
            </a:br>
            <a:r>
              <a:rPr lang="ru-RU" sz="2400" b="1" dirty="0">
                <a:solidFill>
                  <a:schemeClr val="bg2">
                    <a:lumMod val="10000"/>
                  </a:schemeClr>
                </a:solidFill>
              </a:rPr>
              <a:t>в предутреннем дрожанье рос...</a:t>
            </a:r>
            <a:br>
              <a:rPr lang="ru-RU" sz="2400" b="1" dirty="0">
                <a:solidFill>
                  <a:schemeClr val="bg2">
                    <a:lumMod val="10000"/>
                  </a:schemeClr>
                </a:solidFill>
              </a:rPr>
            </a:br>
            <a:r>
              <a:rPr lang="ru-RU" sz="2400" b="1" dirty="0">
                <a:solidFill>
                  <a:schemeClr val="bg2">
                    <a:lumMod val="10000"/>
                  </a:schemeClr>
                </a:solidFill>
              </a:rPr>
              <a:t>— </a:t>
            </a:r>
            <a:br>
              <a:rPr lang="ru-RU" sz="2400" b="1" dirty="0">
                <a:solidFill>
                  <a:schemeClr val="bg2">
                    <a:lumMod val="10000"/>
                  </a:schemeClr>
                </a:solidFill>
              </a:rPr>
            </a:br>
            <a:r>
              <a:rPr lang="ru-RU" sz="2400" b="1" dirty="0">
                <a:solidFill>
                  <a:schemeClr val="bg2">
                    <a:lumMod val="10000"/>
                  </a:schemeClr>
                </a:solidFill>
              </a:rPr>
              <a:t>— Да погоди!</a:t>
            </a:r>
            <a:br>
              <a:rPr lang="ru-RU" sz="2400" b="1" dirty="0">
                <a:solidFill>
                  <a:schemeClr val="bg2">
                    <a:lumMod val="10000"/>
                  </a:schemeClr>
                </a:solidFill>
              </a:rPr>
            </a:br>
            <a:r>
              <a:rPr lang="ru-RU" sz="2400" b="1" dirty="0">
                <a:solidFill>
                  <a:schemeClr val="bg2">
                    <a:lumMod val="10000"/>
                  </a:schemeClr>
                </a:solidFill>
              </a:rPr>
              <a:t>Почувствуй ночь,</a:t>
            </a:r>
            <a:br>
              <a:rPr lang="ru-RU" sz="2400" b="1" dirty="0">
                <a:solidFill>
                  <a:schemeClr val="bg2">
                    <a:lumMod val="10000"/>
                  </a:schemeClr>
                </a:solidFill>
              </a:rPr>
            </a:br>
            <a:r>
              <a:rPr lang="ru-RU" sz="2400" b="1" dirty="0">
                <a:solidFill>
                  <a:schemeClr val="bg2">
                    <a:lumMod val="10000"/>
                  </a:schemeClr>
                </a:solidFill>
              </a:rPr>
              <a:t>крадущийся полёт совы,</a:t>
            </a:r>
            <a:br>
              <a:rPr lang="ru-RU" sz="2400" b="1" dirty="0">
                <a:solidFill>
                  <a:schemeClr val="bg2">
                    <a:lumMod val="10000"/>
                  </a:schemeClr>
                </a:solidFill>
              </a:rPr>
            </a:br>
            <a:r>
              <a:rPr lang="ru-RU" sz="2400" b="1" dirty="0">
                <a:solidFill>
                  <a:schemeClr val="bg2">
                    <a:lumMod val="10000"/>
                  </a:schemeClr>
                </a:solidFill>
              </a:rPr>
              <a:t>сопенье</a:t>
            </a:r>
            <a:br>
              <a:rPr lang="ru-RU" sz="2400" b="1" dirty="0">
                <a:solidFill>
                  <a:schemeClr val="bg2">
                    <a:lumMod val="10000"/>
                  </a:schemeClr>
                </a:solidFill>
              </a:rPr>
            </a:br>
            <a:r>
              <a:rPr lang="ru-RU" sz="2400" b="1" dirty="0">
                <a:solidFill>
                  <a:schemeClr val="bg2">
                    <a:lumMod val="10000"/>
                  </a:schemeClr>
                </a:solidFill>
              </a:rPr>
              <a:t>медленных лосих...</a:t>
            </a:r>
            <a:br>
              <a:rPr lang="ru-RU" sz="2400" b="1" dirty="0">
                <a:solidFill>
                  <a:schemeClr val="bg2">
                    <a:lumMod val="10000"/>
                  </a:schemeClr>
                </a:solidFill>
              </a:rPr>
            </a:br>
            <a:r>
              <a:rPr lang="ru-RU" sz="2400" b="1" dirty="0">
                <a:solidFill>
                  <a:schemeClr val="bg2">
                    <a:lumMod val="10000"/>
                  </a:schemeClr>
                </a:solidFill>
              </a:rPr>
              <a:t>— </a:t>
            </a:r>
            <a:br>
              <a:rPr lang="ru-RU" sz="2400" b="1" dirty="0">
                <a:solidFill>
                  <a:schemeClr val="bg2">
                    <a:lumMod val="10000"/>
                  </a:schemeClr>
                </a:solidFill>
              </a:rPr>
            </a:br>
            <a:r>
              <a:rPr lang="ru-RU" sz="2400" b="1" dirty="0">
                <a:solidFill>
                  <a:schemeClr val="bg2">
                    <a:lumMod val="10000"/>
                  </a:schemeClr>
                </a:solidFill>
              </a:rPr>
              <a:t>— Послушай,</a:t>
            </a:r>
            <a:br>
              <a:rPr lang="ru-RU" sz="2400" b="1" dirty="0">
                <a:solidFill>
                  <a:schemeClr val="bg2">
                    <a:lumMod val="10000"/>
                  </a:schemeClr>
                </a:solidFill>
              </a:rPr>
            </a:br>
            <a:r>
              <a:rPr lang="ru-RU" sz="2400" b="1" dirty="0">
                <a:solidFill>
                  <a:schemeClr val="bg2">
                    <a:lumMod val="10000"/>
                  </a:schemeClr>
                </a:solidFill>
              </a:rPr>
              <a:t>разве можно так:</a:t>
            </a:r>
            <a:br>
              <a:rPr lang="ru-RU" sz="2400" b="1" dirty="0">
                <a:solidFill>
                  <a:schemeClr val="bg2">
                    <a:lumMod val="10000"/>
                  </a:schemeClr>
                </a:solidFill>
              </a:rPr>
            </a:br>
            <a:r>
              <a:rPr lang="ru-RU" sz="2400" b="1" dirty="0">
                <a:solidFill>
                  <a:schemeClr val="bg2">
                    <a:lumMod val="10000"/>
                  </a:schemeClr>
                </a:solidFill>
              </a:rPr>
              <a:t>прожить –</a:t>
            </a:r>
            <a:br>
              <a:rPr lang="ru-RU" sz="2400" b="1" dirty="0">
                <a:solidFill>
                  <a:schemeClr val="bg2">
                    <a:lumMod val="10000"/>
                  </a:schemeClr>
                </a:solidFill>
              </a:rPr>
            </a:br>
            <a:r>
              <a:rPr lang="ru-RU" sz="2400" b="1" dirty="0">
                <a:solidFill>
                  <a:schemeClr val="bg2">
                    <a:lumMod val="10000"/>
                  </a:schemeClr>
                </a:solidFill>
              </a:rPr>
              <a:t>и не узнать весны,</a:t>
            </a:r>
            <a:br>
              <a:rPr lang="ru-RU" sz="2400" b="1" dirty="0">
                <a:solidFill>
                  <a:schemeClr val="bg2">
                    <a:lumMod val="10000"/>
                  </a:schemeClr>
                </a:solidFill>
              </a:rPr>
            </a:br>
            <a:r>
              <a:rPr lang="ru-RU" sz="2400" b="1" dirty="0">
                <a:solidFill>
                  <a:schemeClr val="bg2">
                    <a:lumMod val="10000"/>
                  </a:schemeClr>
                </a:solidFill>
              </a:rPr>
              <a:t>прожить –</a:t>
            </a:r>
            <a:br>
              <a:rPr lang="ru-RU" sz="2400" b="1" dirty="0">
                <a:solidFill>
                  <a:schemeClr val="bg2">
                    <a:lumMod val="10000"/>
                  </a:schemeClr>
                </a:solidFill>
              </a:rPr>
            </a:br>
            <a:r>
              <a:rPr lang="ru-RU" sz="2400" b="1" dirty="0">
                <a:solidFill>
                  <a:schemeClr val="bg2">
                    <a:lumMod val="10000"/>
                  </a:schemeClr>
                </a:solidFill>
              </a:rPr>
              <a:t>и не понять снега...</a:t>
            </a:r>
            <a:br>
              <a:rPr lang="ru-RU" sz="2400" b="1" dirty="0">
                <a:solidFill>
                  <a:schemeClr val="bg2">
                    <a:lumMod val="10000"/>
                  </a:schemeClr>
                </a:solidFill>
              </a:rPr>
            </a:br>
            <a:r>
              <a:rPr lang="ru-RU" sz="2400" b="1" dirty="0">
                <a:solidFill>
                  <a:schemeClr val="bg2">
                    <a:lumMod val="10000"/>
                  </a:schemeClr>
                </a:solidFill>
              </a:rPr>
              <a:t>— 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3203848" y="1988840"/>
            <a:ext cx="864096" cy="288032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err="1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Чо</a:t>
            </a:r>
            <a:r>
              <a:rPr lang="ru-RU" sz="20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?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3203848" y="3234544"/>
            <a:ext cx="864096" cy="288032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Где?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3230370" y="4192216"/>
            <a:ext cx="864096" cy="288032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Ну!?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3264236" y="5149888"/>
            <a:ext cx="864096" cy="288032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err="1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Гы</a:t>
            </a:r>
            <a:r>
              <a:rPr lang="ru-RU" sz="20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!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3255687" y="6251576"/>
            <a:ext cx="1227372" cy="288032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Врёшь!...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6372200" y="1834302"/>
            <a:ext cx="864096" cy="288032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Ха!..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6381616" y="3013259"/>
            <a:ext cx="998696" cy="288032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Брось!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6381616" y="4480001"/>
            <a:ext cx="926688" cy="288032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Псих!..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6401492" y="6234776"/>
            <a:ext cx="864096" cy="288032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Ага!</a:t>
            </a:r>
          </a:p>
        </p:txBody>
      </p:sp>
    </p:spTree>
    <p:extLst>
      <p:ext uri="{BB962C8B-B14F-4D97-AF65-F5344CB8AC3E}">
        <p14:creationId xmlns:p14="http://schemas.microsoft.com/office/powerpoint/2010/main" xmlns="" val="3820295075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2000">
        <p15:prstTrans prst="fractur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0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0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0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0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1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2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2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2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2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2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4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4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4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>
                      <p:stCondLst>
                        <p:cond delay="indefinite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5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5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6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6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1" grpId="0" animBg="1"/>
      <p:bldP spid="12" grpId="0" animBg="1"/>
      <p:bldP spid="13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548680"/>
            <a:ext cx="7772400" cy="864096"/>
          </a:xfr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/>
          <a:lstStyle/>
          <a:p>
            <a:r>
              <a:rPr lang="ru-RU" b="1" i="1" dirty="0" smtClean="0">
                <a:solidFill>
                  <a:schemeClr val="bg2">
                    <a:lumMod val="10000"/>
                  </a:schemeClr>
                </a:solidFill>
                <a:latin typeface="Franklin Gothic Medium" panose="020B0603020102020204" pitchFamily="34" charset="0"/>
              </a:rPr>
              <a:t>Что защищать и что охранять:</a:t>
            </a:r>
            <a:endParaRPr lang="ru-RU" b="1" i="1" dirty="0">
              <a:solidFill>
                <a:schemeClr val="bg2">
                  <a:lumMod val="10000"/>
                </a:schemeClr>
              </a:solidFill>
              <a:latin typeface="Franklin Gothic Medium" panose="020B0603020102020204" pitchFamily="34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87624" y="1772816"/>
            <a:ext cx="6832848" cy="3184377"/>
          </a:xfrm>
        </p:spPr>
        <p:txBody>
          <a:bodyPr>
            <a:noAutofit/>
          </a:bodyPr>
          <a:lstStyle/>
          <a:p>
            <a:r>
              <a:rPr lang="ru-RU" sz="4800" dirty="0">
                <a:solidFill>
                  <a:srgbClr val="FF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     </a:t>
            </a:r>
            <a:r>
              <a:rPr lang="ru-RU" sz="4800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1. </a:t>
            </a:r>
            <a:r>
              <a:rPr lang="ru-RU" sz="4800" i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Богатство</a:t>
            </a:r>
            <a:endParaRPr lang="ru-RU" sz="4800" i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4800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2. </a:t>
            </a:r>
            <a:r>
              <a:rPr lang="ru-RU" sz="4800" i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Красоту</a:t>
            </a:r>
            <a:endParaRPr lang="ru-RU" sz="4800" i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4800" dirty="0">
                <a:solidFill>
                  <a:srgbClr val="FF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ru-RU" sz="4800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3. </a:t>
            </a:r>
            <a:r>
              <a:rPr lang="ru-RU" sz="4800" i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Выразительность</a:t>
            </a:r>
            <a:endParaRPr lang="ru-RU" sz="4800" i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437917" y="5085184"/>
            <a:ext cx="2349470" cy="16561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63076362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3000">
        <p14:shred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6" presetClass="entr" presetSubtype="4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3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548680"/>
            <a:ext cx="7772400" cy="864096"/>
          </a:xfr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/>
          <a:lstStyle/>
          <a:p>
            <a:r>
              <a:rPr lang="ru-RU" b="1" i="1" dirty="0" smtClean="0">
                <a:solidFill>
                  <a:schemeClr val="bg2">
                    <a:lumMod val="10000"/>
                  </a:schemeClr>
                </a:solidFill>
                <a:latin typeface="Franklin Gothic Medium" panose="020B0603020102020204" pitchFamily="34" charset="0"/>
              </a:rPr>
              <a:t>Что делать:</a:t>
            </a:r>
            <a:endParaRPr lang="ru-RU" b="1" i="1" dirty="0">
              <a:solidFill>
                <a:schemeClr val="bg2">
                  <a:lumMod val="10000"/>
                </a:schemeClr>
              </a:solidFill>
              <a:latin typeface="Franklin Gothic Medium" panose="020B0603020102020204" pitchFamily="34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87624" y="1772816"/>
            <a:ext cx="6832848" cy="3184377"/>
          </a:xfrm>
        </p:spPr>
        <p:txBody>
          <a:bodyPr>
            <a:noAutofit/>
          </a:bodyPr>
          <a:lstStyle/>
          <a:p>
            <a:pPr>
              <a:spcBef>
                <a:spcPts val="600"/>
              </a:spcBef>
            </a:pPr>
            <a:r>
              <a:rPr lang="ru-RU" sz="4800" dirty="0">
                <a:solidFill>
                  <a:srgbClr val="FF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     </a:t>
            </a:r>
            <a:r>
              <a:rPr lang="ru-RU" sz="4800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1. </a:t>
            </a:r>
            <a:r>
              <a:rPr lang="ru-RU" sz="2400" i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Повысить требовательность к представителям СМИ в соблюдении норм речи</a:t>
            </a:r>
            <a:endParaRPr lang="ru-RU" sz="2400" i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ts val="600"/>
              </a:spcBef>
            </a:pPr>
            <a:r>
              <a:rPr lang="ru-RU" sz="4800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ru-RU" sz="4800" i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ru-RU" sz="2800" i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Ввести штрафы за искаженную речь</a:t>
            </a:r>
            <a:endParaRPr lang="ru-RU" sz="2800" i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ts val="600"/>
              </a:spcBef>
            </a:pPr>
            <a:r>
              <a:rPr lang="ru-RU" sz="4800" dirty="0">
                <a:solidFill>
                  <a:srgbClr val="FF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ru-RU" sz="4800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3. </a:t>
            </a:r>
            <a:r>
              <a:rPr lang="ru-RU" sz="2800" i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Проводить публичные акции по поддержке языка</a:t>
            </a:r>
            <a:endParaRPr lang="ru-RU" sz="2800" i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437917" y="5085184"/>
            <a:ext cx="2349470" cy="16561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63076362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3000">
        <p14:shred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6" presetClass="entr" presetSubtype="4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3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556792"/>
            <a:ext cx="7772400" cy="3024336"/>
          </a:xfrm>
          <a:ln w="38100">
            <a:solidFill>
              <a:schemeClr val="accent5">
                <a:lumMod val="75000"/>
              </a:schemeClr>
            </a:solidFill>
            <a:prstDash val="sysDot"/>
          </a:ln>
        </p:spPr>
        <p:txBody>
          <a:bodyPr>
            <a:noAutofit/>
          </a:bodyPr>
          <a:lstStyle/>
          <a:p>
            <a:r>
              <a:rPr lang="ru-RU" sz="7200" b="1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Экология </a:t>
            </a:r>
            <a:br>
              <a:rPr lang="ru-RU" sz="7200" b="1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7200" b="1" i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языка – экология нравственности</a:t>
            </a:r>
            <a:endParaRPr lang="ru-RU" sz="7200" b="1" i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4797152"/>
            <a:ext cx="9144000" cy="18640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33257779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51520" y="908720"/>
            <a:ext cx="8640960" cy="4320480"/>
          </a:xfrm>
          <a:ln w="57150" cmpd="dbl">
            <a:solidFill>
              <a:schemeClr val="accent2">
                <a:lumMod val="75000"/>
              </a:schemeClr>
            </a:solidFill>
            <a:prstDash val="sysDot"/>
          </a:ln>
        </p:spPr>
        <p:txBody>
          <a:bodyPr>
            <a:normAutofit/>
          </a:bodyPr>
          <a:lstStyle/>
          <a:p>
            <a:pPr algn="l"/>
            <a:r>
              <a:rPr lang="ru-RU" b="1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Экология</a:t>
            </a:r>
            <a:r>
              <a:rPr lang="ru-RU" sz="3500" b="1" dirty="0">
                <a:solidFill>
                  <a:schemeClr val="tx1"/>
                </a:solidFill>
              </a:rPr>
              <a:t> - </a:t>
            </a:r>
            <a:r>
              <a:rPr lang="ru-RU" sz="3500" b="1" i="1" dirty="0">
                <a:solidFill>
                  <a:schemeClr val="tx1"/>
                </a:solidFill>
              </a:rPr>
              <a:t>(греч. </a:t>
            </a:r>
            <a:r>
              <a:rPr lang="ru-RU" sz="3500" b="1" i="1" dirty="0" err="1">
                <a:solidFill>
                  <a:schemeClr val="bg1"/>
                </a:solidFill>
              </a:rPr>
              <a:t>оikos</a:t>
            </a:r>
            <a:r>
              <a:rPr lang="ru-RU" sz="3500" b="1" i="1" dirty="0" err="1">
                <a:solidFill>
                  <a:schemeClr val="tx1"/>
                </a:solidFill>
              </a:rPr>
              <a:t>-место</a:t>
            </a:r>
            <a:r>
              <a:rPr lang="ru-RU" sz="3500" b="1" i="1" dirty="0">
                <a:solidFill>
                  <a:schemeClr val="tx1"/>
                </a:solidFill>
              </a:rPr>
              <a:t> обитания + </a:t>
            </a:r>
            <a:r>
              <a:rPr lang="ru-RU" sz="3500" b="1" i="1" dirty="0" err="1">
                <a:solidFill>
                  <a:schemeClr val="bg1"/>
                </a:solidFill>
              </a:rPr>
              <a:t>logos</a:t>
            </a:r>
            <a:r>
              <a:rPr lang="ru-RU" sz="3500" b="1" i="1" dirty="0">
                <a:solidFill>
                  <a:schemeClr val="tx1"/>
                </a:solidFill>
              </a:rPr>
              <a:t> учение) </a:t>
            </a:r>
            <a:r>
              <a:rPr lang="ru-RU" sz="3500" b="1" dirty="0">
                <a:solidFill>
                  <a:schemeClr val="tx1"/>
                </a:solidFill>
              </a:rPr>
              <a:t>наука о взаимоотношениях организмов друг с другом и с окружающей средой</a:t>
            </a:r>
            <a:r>
              <a:rPr lang="ru-RU" sz="3500" b="1" dirty="0" smtClean="0">
                <a:solidFill>
                  <a:schemeClr val="tx1"/>
                </a:solidFill>
              </a:rPr>
              <a:t>. </a:t>
            </a:r>
            <a:r>
              <a:rPr lang="ru-RU" sz="3200" b="1" dirty="0">
                <a:solidFill>
                  <a:schemeClr val="tx1"/>
                </a:solidFill>
              </a:rPr>
              <a:t/>
            </a:r>
            <a:br>
              <a:rPr lang="ru-RU" sz="3200" b="1" dirty="0">
                <a:solidFill>
                  <a:schemeClr val="tx1"/>
                </a:solidFill>
              </a:rPr>
            </a:br>
            <a:r>
              <a:rPr lang="ru-RU" sz="3200" b="1" dirty="0" smtClean="0">
                <a:solidFill>
                  <a:srgbClr val="FFFF00"/>
                </a:solidFill>
                <a:latin typeface="Comic Sans MS" panose="030F0702030302020204" pitchFamily="66" charset="0"/>
                <a:ea typeface="Batang" panose="02030600000101010101" pitchFamily="18" charset="-127"/>
              </a:rPr>
              <a:t>.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55576" y="5373216"/>
            <a:ext cx="1556792" cy="14847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98592856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xmlns="" val="2134832224"/>
              </p:ext>
            </p:extLst>
          </p:nvPr>
        </p:nvGraphicFramePr>
        <p:xfrm>
          <a:off x="251520" y="332656"/>
          <a:ext cx="8712968" cy="525658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Овал 4"/>
          <p:cNvSpPr/>
          <p:nvPr/>
        </p:nvSpPr>
        <p:spPr>
          <a:xfrm>
            <a:off x="2637627" y="4620585"/>
            <a:ext cx="1512168" cy="1512168"/>
          </a:xfrm>
          <a:prstGeom prst="ellipse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rgbClr val="002060"/>
                </a:solidFill>
              </a:rPr>
              <a:t>Мысль</a:t>
            </a:r>
          </a:p>
        </p:txBody>
      </p:sp>
      <p:sp>
        <p:nvSpPr>
          <p:cNvPr id="6" name="Овал 5"/>
          <p:cNvSpPr/>
          <p:nvPr/>
        </p:nvSpPr>
        <p:spPr>
          <a:xfrm>
            <a:off x="3393711" y="404664"/>
            <a:ext cx="1512168" cy="1512168"/>
          </a:xfrm>
          <a:prstGeom prst="ellipse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rgbClr val="002060"/>
                </a:solidFill>
              </a:rPr>
              <a:t>Родина</a:t>
            </a:r>
          </a:p>
        </p:txBody>
      </p:sp>
      <p:sp>
        <p:nvSpPr>
          <p:cNvPr id="7" name="Овал 6"/>
          <p:cNvSpPr/>
          <p:nvPr/>
        </p:nvSpPr>
        <p:spPr>
          <a:xfrm>
            <a:off x="6163556" y="2090939"/>
            <a:ext cx="1512168" cy="1512168"/>
          </a:xfrm>
          <a:prstGeom prst="ellipse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300" b="1" dirty="0">
                <a:solidFill>
                  <a:srgbClr val="002060"/>
                </a:solidFill>
              </a:rPr>
              <a:t>Литература</a:t>
            </a:r>
          </a:p>
        </p:txBody>
      </p:sp>
      <p:sp>
        <p:nvSpPr>
          <p:cNvPr id="8" name="Овал 7"/>
          <p:cNvSpPr/>
          <p:nvPr/>
        </p:nvSpPr>
        <p:spPr>
          <a:xfrm>
            <a:off x="5206351" y="700549"/>
            <a:ext cx="1512168" cy="1512168"/>
          </a:xfrm>
          <a:prstGeom prst="ellipse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rgbClr val="002060"/>
                </a:solidFill>
              </a:rPr>
              <a:t>Народ</a:t>
            </a:r>
          </a:p>
        </p:txBody>
      </p:sp>
      <p:sp>
        <p:nvSpPr>
          <p:cNvPr id="9" name="Овал 8"/>
          <p:cNvSpPr/>
          <p:nvPr/>
        </p:nvSpPr>
        <p:spPr>
          <a:xfrm>
            <a:off x="1602563" y="3054634"/>
            <a:ext cx="1512168" cy="1512168"/>
          </a:xfrm>
          <a:prstGeom prst="ellipse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>
                <a:solidFill>
                  <a:srgbClr val="002060"/>
                </a:solidFill>
              </a:rPr>
              <a:t>Общение</a:t>
            </a:r>
          </a:p>
        </p:txBody>
      </p:sp>
      <p:sp>
        <p:nvSpPr>
          <p:cNvPr id="10" name="Овал 9"/>
          <p:cNvSpPr/>
          <p:nvPr/>
        </p:nvSpPr>
        <p:spPr>
          <a:xfrm>
            <a:off x="2016897" y="1346935"/>
            <a:ext cx="1512168" cy="1512168"/>
          </a:xfrm>
          <a:prstGeom prst="ellipse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700" b="1" dirty="0">
                <a:solidFill>
                  <a:srgbClr val="002060"/>
                </a:solidFill>
              </a:rPr>
              <a:t>Культура</a:t>
            </a:r>
          </a:p>
        </p:txBody>
      </p:sp>
      <p:sp>
        <p:nvSpPr>
          <p:cNvPr id="11" name="Овал 10"/>
          <p:cNvSpPr/>
          <p:nvPr/>
        </p:nvSpPr>
        <p:spPr>
          <a:xfrm>
            <a:off x="4450267" y="4937204"/>
            <a:ext cx="1512168" cy="1512168"/>
          </a:xfrm>
          <a:prstGeom prst="ellipse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rgbClr val="002060"/>
                </a:solidFill>
              </a:rPr>
              <a:t>Душа</a:t>
            </a:r>
          </a:p>
        </p:txBody>
      </p:sp>
      <p:sp>
        <p:nvSpPr>
          <p:cNvPr id="12" name="Овал 11"/>
          <p:cNvSpPr/>
          <p:nvPr/>
        </p:nvSpPr>
        <p:spPr>
          <a:xfrm>
            <a:off x="5868144" y="3723904"/>
            <a:ext cx="1512168" cy="1512168"/>
          </a:xfrm>
          <a:prstGeom prst="ellipse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rgbClr val="002060"/>
                </a:solidFill>
              </a:rPr>
              <a:t>Дух</a:t>
            </a:r>
          </a:p>
        </p:txBody>
      </p:sp>
      <p:sp>
        <p:nvSpPr>
          <p:cNvPr id="13" name="Стрелка вправо 12"/>
          <p:cNvSpPr/>
          <p:nvPr/>
        </p:nvSpPr>
        <p:spPr>
          <a:xfrm rot="13299054">
            <a:off x="3412218" y="2460025"/>
            <a:ext cx="686392" cy="415121"/>
          </a:xfrm>
          <a:prstGeom prst="rightArrow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Стрелка вправо 14"/>
          <p:cNvSpPr/>
          <p:nvPr/>
        </p:nvSpPr>
        <p:spPr>
          <a:xfrm rot="15212850">
            <a:off x="4129480" y="2015201"/>
            <a:ext cx="686392" cy="415121"/>
          </a:xfrm>
          <a:prstGeom prst="rightArrow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Стрелка вправо 15"/>
          <p:cNvSpPr/>
          <p:nvPr/>
        </p:nvSpPr>
        <p:spPr>
          <a:xfrm rot="10480372">
            <a:off x="3099102" y="3409930"/>
            <a:ext cx="686392" cy="415121"/>
          </a:xfrm>
          <a:prstGeom prst="rightArrow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Стрелка вправо 16"/>
          <p:cNvSpPr/>
          <p:nvPr/>
        </p:nvSpPr>
        <p:spPr>
          <a:xfrm rot="7752433">
            <a:off x="3649331" y="4171511"/>
            <a:ext cx="686392" cy="415121"/>
          </a:xfrm>
          <a:prstGeom prst="rightArrow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Стрелка вправо 17"/>
          <p:cNvSpPr/>
          <p:nvPr/>
        </p:nvSpPr>
        <p:spPr>
          <a:xfrm rot="18525804">
            <a:off x="5040216" y="2211813"/>
            <a:ext cx="686392" cy="415121"/>
          </a:xfrm>
          <a:prstGeom prst="rightArrow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Стрелка вправо 18"/>
          <p:cNvSpPr/>
          <p:nvPr/>
        </p:nvSpPr>
        <p:spPr>
          <a:xfrm rot="4815596">
            <a:off x="4562683" y="4359242"/>
            <a:ext cx="686392" cy="415121"/>
          </a:xfrm>
          <a:prstGeom prst="rightArrow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Стрелка вправо 19"/>
          <p:cNvSpPr/>
          <p:nvPr/>
        </p:nvSpPr>
        <p:spPr>
          <a:xfrm rot="2049372">
            <a:off x="5296962" y="3774376"/>
            <a:ext cx="686392" cy="415121"/>
          </a:xfrm>
          <a:prstGeom prst="rightArrow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Стрелка вправо 20"/>
          <p:cNvSpPr/>
          <p:nvPr/>
        </p:nvSpPr>
        <p:spPr>
          <a:xfrm rot="21046218">
            <a:off x="5448316" y="2844124"/>
            <a:ext cx="686392" cy="415121"/>
          </a:xfrm>
          <a:prstGeom prst="rightArrow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71400659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467543" y="260648"/>
            <a:ext cx="296587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i="1" cap="all" spc="0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</a:rPr>
              <a:t>говорил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447468" y="1183978"/>
            <a:ext cx="288252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i="1" cap="all" spc="0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</a:rPr>
              <a:t>отвечая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440153" y="1891486"/>
            <a:ext cx="286065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i="1" cap="all" spc="0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</a:rPr>
              <a:t>твердил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323528" y="2666529"/>
            <a:ext cx="337143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i="1" cap="all" spc="0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</a:rPr>
              <a:t>прибавил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323527" y="3589859"/>
            <a:ext cx="490551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i="1" cap="all" spc="0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</a:rPr>
              <a:t>приговаривая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656186" y="4323690"/>
            <a:ext cx="254108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i="1" cap="all" spc="0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</a:rPr>
              <a:t>сказал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5749151" y="280120"/>
            <a:ext cx="220053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i="1" cap="all" spc="0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</a:rPr>
              <a:t>начал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5331422" y="1172233"/>
            <a:ext cx="296587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i="1" cap="all" spc="0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</a:rPr>
              <a:t>отвечал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4602142" y="2095563"/>
            <a:ext cx="381174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i="1" cap="all" spc="0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</a:rPr>
              <a:t>подхватил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5746983" y="3862025"/>
            <a:ext cx="281359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i="1" cap="all" spc="0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</a:rPr>
              <a:t>перебил</a:t>
            </a:r>
          </a:p>
        </p:txBody>
      </p:sp>
      <p:sp>
        <p:nvSpPr>
          <p:cNvPr id="15" name="Прямоугольник 14"/>
          <p:cNvSpPr/>
          <p:nvPr/>
        </p:nvSpPr>
        <p:spPr>
          <a:xfrm>
            <a:off x="4860108" y="2924944"/>
            <a:ext cx="366645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i="1" cap="all" spc="0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</a:rPr>
              <a:t>обратился</a:t>
            </a:r>
          </a:p>
        </p:txBody>
      </p:sp>
      <p:sp>
        <p:nvSpPr>
          <p:cNvPr id="16" name="Прямоугольник 15"/>
          <p:cNvSpPr/>
          <p:nvPr/>
        </p:nvSpPr>
        <p:spPr>
          <a:xfrm>
            <a:off x="4355418" y="4785355"/>
            <a:ext cx="413427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i="1" cap="all" spc="0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</a:rPr>
              <a:t>воскликнул</a:t>
            </a:r>
          </a:p>
        </p:txBody>
      </p:sp>
      <p:pic>
        <p:nvPicPr>
          <p:cNvPr id="17" name="Рисунок 1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93718" y="5517643"/>
            <a:ext cx="1587842" cy="12385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95286872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4000">
        <p14:vortex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/>
      <p:bldP spid="15" grpId="0"/>
      <p:bldP spid="1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6773" r="7443"/>
          <a:stretch/>
        </p:blipFill>
        <p:spPr>
          <a:xfrm>
            <a:off x="323528" y="1412776"/>
            <a:ext cx="2736304" cy="3189734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381532" y="1412776"/>
            <a:ext cx="2486117" cy="3189734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189349" y="1412776"/>
            <a:ext cx="2476500" cy="31897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391701694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2000">
        <p15:prstTrans prst="prestig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51520" y="332656"/>
            <a:ext cx="8206680" cy="2664296"/>
          </a:xfrm>
        </p:spPr>
        <p:txBody>
          <a:bodyPr>
            <a:normAutofit fontScale="90000"/>
          </a:bodyPr>
          <a:lstStyle/>
          <a:p>
            <a:r>
              <a:rPr lang="ru-RU" dirty="0"/>
              <a:t/>
            </a:r>
            <a:br>
              <a:rPr lang="ru-RU" dirty="0"/>
            </a:br>
            <a:r>
              <a:rPr lang="ru-RU" u="sng" dirty="0" smtClean="0">
                <a:solidFill>
                  <a:schemeClr val="tx1"/>
                </a:solidFill>
                <a:latin typeface="Arial Black" pitchFamily="34" charset="0"/>
              </a:rPr>
              <a:t>А.С.</a:t>
            </a:r>
            <a:r>
              <a:rPr lang="ru-RU" b="1" i="1" u="sng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Пушкин</a:t>
            </a:r>
            <a:r>
              <a:rPr lang="ru-RU" b="1" i="1" u="sng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:</a:t>
            </a:r>
            <a:r>
              <a:rPr lang="ru-RU" dirty="0">
                <a:latin typeface="Arial Black" panose="020B0A04020102020204" pitchFamily="34" charset="0"/>
              </a:rPr>
              <a:t/>
            </a:r>
            <a:br>
              <a:rPr lang="ru-RU" dirty="0">
                <a:latin typeface="Arial Black" panose="020B0A04020102020204" pitchFamily="34" charset="0"/>
              </a:rPr>
            </a:br>
            <a:r>
              <a:rPr lang="ru-RU" i="1" dirty="0">
                <a:solidFill>
                  <a:srgbClr val="FFFF00"/>
                </a:solidFill>
                <a:latin typeface="Arial Black" panose="020B0A04020102020204" pitchFamily="34" charset="0"/>
              </a:rPr>
              <a:t>Черновик</a:t>
            </a:r>
            <a:r>
              <a:rPr lang="ru-RU" dirty="0">
                <a:solidFill>
                  <a:srgbClr val="FFFF00"/>
                </a:solidFill>
                <a:latin typeface="Arial Black" panose="020B0A04020102020204" pitchFamily="34" charset="0"/>
              </a:rPr>
              <a:t>:</a:t>
            </a:r>
            <a:r>
              <a:rPr lang="ru-RU" dirty="0">
                <a:latin typeface="Arial Black" panose="020B0A04020102020204" pitchFamily="34" charset="0"/>
              </a:rPr>
              <a:t> </a:t>
            </a:r>
            <a:r>
              <a:rPr lang="ru-RU" dirty="0">
                <a:solidFill>
                  <a:schemeClr val="tx1"/>
                </a:solidFill>
                <a:latin typeface="Arial Black" panose="020B0A04020102020204" pitchFamily="34" charset="0"/>
              </a:rPr>
              <a:t>«Зима! Мужик, уж не горюя…»</a:t>
            </a:r>
            <a:r>
              <a:rPr lang="ru-RU" dirty="0">
                <a:latin typeface="Arial Black" panose="020B0A04020102020204" pitchFamily="34" charset="0"/>
              </a:rPr>
              <a:t/>
            </a:r>
            <a:br>
              <a:rPr lang="ru-RU" dirty="0">
                <a:latin typeface="Arial Black" panose="020B0A04020102020204" pitchFamily="34" charset="0"/>
              </a:rPr>
            </a:br>
            <a:endParaRPr lang="ru-RU" dirty="0">
              <a:latin typeface="Arial Black" panose="020B0A0402010202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95536" y="2521758"/>
            <a:ext cx="856895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i="1" dirty="0">
                <a:solidFill>
                  <a:srgbClr val="FFFF00"/>
                </a:solidFill>
                <a:latin typeface="Arial Black" panose="020B0A04020102020204" pitchFamily="34" charset="0"/>
              </a:rPr>
              <a:t>Чистовик</a:t>
            </a:r>
            <a:r>
              <a:rPr lang="ru-RU" sz="4000" dirty="0">
                <a:solidFill>
                  <a:srgbClr val="FFFF00"/>
                </a:solidFill>
                <a:latin typeface="Arial Black" panose="020B0A04020102020204" pitchFamily="34" charset="0"/>
              </a:rPr>
              <a:t>: </a:t>
            </a:r>
            <a:r>
              <a:rPr lang="ru-RU" sz="4000" dirty="0">
                <a:latin typeface="Arial Black" panose="020B0A04020102020204" pitchFamily="34" charset="0"/>
              </a:rPr>
              <a:t>«Зима! Крестьянин, торжествуя…»</a:t>
            </a:r>
            <a:r>
              <a:rPr lang="ru-RU" sz="4000" dirty="0">
                <a:solidFill>
                  <a:schemeClr val="bg1"/>
                </a:solidFill>
                <a:latin typeface="Arial Black" panose="020B0A04020102020204" pitchFamily="34" charset="0"/>
              </a:rPr>
              <a:t/>
            </a:r>
            <a:br>
              <a:rPr lang="ru-RU" sz="4000" dirty="0">
                <a:solidFill>
                  <a:schemeClr val="bg1"/>
                </a:solidFill>
                <a:latin typeface="Arial Black" panose="020B0A04020102020204" pitchFamily="34" charset="0"/>
              </a:rPr>
            </a:br>
            <a:endParaRPr lang="ru-RU" sz="4000" dirty="0">
              <a:solidFill>
                <a:schemeClr val="bg1"/>
              </a:solidFill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2576" r="21667"/>
          <a:stretch/>
        </p:blipFill>
        <p:spPr>
          <a:xfrm>
            <a:off x="611560" y="4149080"/>
            <a:ext cx="2376264" cy="2397250"/>
          </a:xfrm>
          <a:prstGeom prst="rect">
            <a:avLst/>
          </a:prstGeom>
          <a:ln w="57150">
            <a:solidFill>
              <a:schemeClr val="accent1">
                <a:lumMod val="60000"/>
                <a:lumOff val="40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xmlns="" val="221138634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>
        <p15:prstTrans prst="airplan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1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3568" y="980728"/>
            <a:ext cx="7772400" cy="1780108"/>
          </a:xfrm>
        </p:spPr>
        <p:txBody>
          <a:bodyPr>
            <a:normAutofit/>
          </a:bodyPr>
          <a:lstStyle/>
          <a:p>
            <a:r>
              <a:rPr lang="ru-RU" sz="3200" b="1" dirty="0">
                <a:solidFill>
                  <a:schemeClr val="tx1"/>
                </a:solidFill>
                <a:latin typeface="Arial Black" panose="020B0A04020102020204" pitchFamily="34" charset="0"/>
              </a:rPr>
              <a:t>«Как ландыш под серпом убийственным жнеца…»</a:t>
            </a:r>
            <a:br>
              <a:rPr lang="ru-RU" sz="3200" b="1" dirty="0">
                <a:solidFill>
                  <a:schemeClr val="tx1"/>
                </a:solidFill>
                <a:latin typeface="Arial Black" panose="020B0A04020102020204" pitchFamily="34" charset="0"/>
              </a:rPr>
            </a:br>
            <a:r>
              <a:rPr lang="ru-RU" sz="3200" b="1" dirty="0">
                <a:solidFill>
                  <a:schemeClr val="tx1"/>
                </a:solidFill>
                <a:latin typeface="Arial Black" panose="020B0A04020102020204" pitchFamily="34" charset="0"/>
              </a:rPr>
              <a:t>(</a:t>
            </a:r>
            <a:r>
              <a:rPr lang="ru-RU" sz="3200" b="1" i="1" dirty="0">
                <a:solidFill>
                  <a:schemeClr val="tx1"/>
                </a:solidFill>
                <a:latin typeface="Arial Black" panose="020B0A04020102020204" pitchFamily="34" charset="0"/>
              </a:rPr>
              <a:t>К. Батюшков</a:t>
            </a:r>
            <a:r>
              <a:rPr lang="ru-RU" sz="3200" b="1" dirty="0">
                <a:solidFill>
                  <a:schemeClr val="tx1"/>
                </a:solidFill>
                <a:latin typeface="Arial Black" panose="020B0A04020102020204" pitchFamily="34" charset="0"/>
              </a:rPr>
              <a:t>). 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03648" y="2780928"/>
            <a:ext cx="6400800" cy="2681311"/>
          </a:xfrm>
        </p:spPr>
        <p:txBody>
          <a:bodyPr>
            <a:noAutofit/>
          </a:bodyPr>
          <a:lstStyle/>
          <a:p>
            <a:r>
              <a:rPr lang="ru-RU" sz="3200" i="1" dirty="0">
                <a:solidFill>
                  <a:srgbClr val="FFFF00"/>
                </a:solidFill>
                <a:latin typeface="Arial Black" panose="020B0A04020102020204" pitchFamily="34" charset="0"/>
              </a:rPr>
              <a:t>Замечание А. С. Пушкина: </a:t>
            </a:r>
            <a:r>
              <a:rPr lang="ru-RU" sz="3200" dirty="0">
                <a:solidFill>
                  <a:schemeClr val="tx1"/>
                </a:solidFill>
                <a:latin typeface="Arial Black" panose="020B0A04020102020204" pitchFamily="34" charset="0"/>
              </a:rPr>
              <a:t>«Не </a:t>
            </a:r>
            <a:r>
              <a:rPr lang="ru-RU" sz="3200" dirty="0">
                <a:solidFill>
                  <a:srgbClr val="FF0000"/>
                </a:solidFill>
                <a:latin typeface="Arial Black" panose="020B0A04020102020204" pitchFamily="34" charset="0"/>
              </a:rPr>
              <a:t>под серпом</a:t>
            </a:r>
            <a:r>
              <a:rPr lang="ru-RU" sz="3200" dirty="0">
                <a:solidFill>
                  <a:schemeClr val="tx1"/>
                </a:solidFill>
                <a:latin typeface="Arial Black" panose="020B0A04020102020204" pitchFamily="34" charset="0"/>
              </a:rPr>
              <a:t>, а под </a:t>
            </a:r>
            <a:r>
              <a:rPr lang="ru-RU" sz="3200" dirty="0">
                <a:solidFill>
                  <a:srgbClr val="FF0000"/>
                </a:solidFill>
                <a:latin typeface="Arial Black" panose="020B0A04020102020204" pitchFamily="34" charset="0"/>
              </a:rPr>
              <a:t>косою</a:t>
            </a:r>
            <a:r>
              <a:rPr lang="ru-RU" sz="3200" dirty="0">
                <a:solidFill>
                  <a:schemeClr val="tx1"/>
                </a:solidFill>
                <a:latin typeface="Arial Black" panose="020B0A04020102020204" pitchFamily="34" charset="0"/>
              </a:rPr>
              <a:t>: ландыш растет в лугах и в рощах – не на пашнях засеянных».</a:t>
            </a:r>
          </a:p>
          <a:p>
            <a:endParaRPr lang="ru-RU" sz="3200" dirty="0">
              <a:solidFill>
                <a:srgbClr val="00FF00"/>
              </a:solidFill>
              <a:latin typeface="Arial Black" panose="020B0A04020102020204" pitchFamily="34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51520" y="4819422"/>
            <a:ext cx="1948089" cy="1993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76383612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500">
        <p:checker/>
      </p:transition>
    </mc:Choice>
    <mc:Fallback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55576" y="1268760"/>
            <a:ext cx="6836296" cy="1512168"/>
          </a:xfrm>
        </p:spPr>
        <p:txBody>
          <a:bodyPr>
            <a:normAutofit fontScale="90000"/>
          </a:bodyPr>
          <a:lstStyle/>
          <a:p>
            <a:r>
              <a:rPr lang="ru-RU" dirty="0"/>
              <a:t/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r>
              <a:rPr lang="ru-RU" dirty="0"/>
              <a:t> </a:t>
            </a:r>
            <a:r>
              <a:rPr lang="ru-RU" b="1" i="1" dirty="0">
                <a:solidFill>
                  <a:schemeClr val="tx1"/>
                </a:solidFill>
              </a:rPr>
              <a:t>а) Пулемет узоры вышил</a:t>
            </a:r>
            <a:br>
              <a:rPr lang="ru-RU" b="1" i="1" dirty="0">
                <a:solidFill>
                  <a:schemeClr val="tx1"/>
                </a:solidFill>
              </a:rPr>
            </a:br>
            <a:r>
              <a:rPr lang="ru-RU" b="1" i="1" dirty="0">
                <a:solidFill>
                  <a:schemeClr val="tx1"/>
                </a:solidFill>
              </a:rPr>
              <a:t>          По-над самой головой…     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331640" y="3510492"/>
            <a:ext cx="698477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i="1" dirty="0"/>
              <a:t>б) Как задумчивые черти,                           </a:t>
            </a:r>
            <a:br>
              <a:rPr lang="ru-RU" sz="4000" b="1" i="1" dirty="0"/>
            </a:br>
            <a:r>
              <a:rPr lang="ru-RU" sz="4000" b="1" i="1" dirty="0"/>
              <a:t>    Пушки выстроились в ряд…</a:t>
            </a:r>
            <a:endParaRPr lang="ru-RU" sz="4000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583160" y="275934"/>
            <a:ext cx="5760640" cy="1382554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619672" y="2492896"/>
            <a:ext cx="5724128" cy="13737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78846031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6000">
        <p15:prstTrans prst="curtains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07504" y="1628800"/>
            <a:ext cx="4464496" cy="3528392"/>
          </a:xfrm>
        </p:spPr>
        <p:txBody>
          <a:bodyPr>
            <a:noAutofit/>
          </a:bodyPr>
          <a:lstStyle/>
          <a:p>
            <a:r>
              <a:rPr lang="ru-RU" sz="2200" b="1" dirty="0">
                <a:solidFill>
                  <a:schemeClr val="tx2">
                    <a:lumMod val="75000"/>
                  </a:schemeClr>
                </a:solidFill>
              </a:rPr>
              <a:t/>
            </a:r>
            <a:br>
              <a:rPr lang="ru-RU" sz="2200" b="1" dirty="0">
                <a:solidFill>
                  <a:schemeClr val="tx2">
                    <a:lumMod val="75000"/>
                  </a:schemeClr>
                </a:solidFill>
              </a:rPr>
            </a:br>
            <a:r>
              <a:rPr lang="ru-RU" sz="2200" b="1" dirty="0">
                <a:solidFill>
                  <a:schemeClr val="tx2">
                    <a:lumMod val="75000"/>
                  </a:schemeClr>
                </a:solidFill>
              </a:rPr>
              <a:t/>
            </a:r>
            <a:br>
              <a:rPr lang="ru-RU" sz="2200" b="1" dirty="0">
                <a:solidFill>
                  <a:schemeClr val="tx2">
                    <a:lumMod val="75000"/>
                  </a:schemeClr>
                </a:solidFill>
              </a:rPr>
            </a:br>
            <a:r>
              <a:rPr lang="ru-RU" sz="2200" b="1" dirty="0">
                <a:solidFill>
                  <a:schemeClr val="tx2">
                    <a:lumMod val="75000"/>
                  </a:schemeClr>
                </a:solidFill>
              </a:rPr>
              <a:t/>
            </a:r>
            <a:br>
              <a:rPr lang="ru-RU" sz="2200" b="1" dirty="0">
                <a:solidFill>
                  <a:schemeClr val="tx2">
                    <a:lumMod val="75000"/>
                  </a:schemeClr>
                </a:solidFill>
              </a:rPr>
            </a:br>
            <a:r>
              <a:rPr lang="ru-RU" sz="2200" b="1" dirty="0">
                <a:solidFill>
                  <a:schemeClr val="tx2">
                    <a:lumMod val="75000"/>
                  </a:schemeClr>
                </a:solidFill>
              </a:rPr>
              <a:t/>
            </a:r>
            <a:br>
              <a:rPr lang="ru-RU" sz="2200" b="1" dirty="0">
                <a:solidFill>
                  <a:schemeClr val="tx2">
                    <a:lumMod val="75000"/>
                  </a:schemeClr>
                </a:solidFill>
              </a:rPr>
            </a:br>
            <a:r>
              <a:rPr lang="ru-RU" sz="2200" b="1" dirty="0">
                <a:solidFill>
                  <a:schemeClr val="tx2">
                    <a:lumMod val="75000"/>
                  </a:schemeClr>
                </a:solidFill>
              </a:rPr>
              <a:t/>
            </a:r>
            <a:br>
              <a:rPr lang="ru-RU" sz="2200" b="1" dirty="0">
                <a:solidFill>
                  <a:schemeClr val="tx2">
                    <a:lumMod val="75000"/>
                  </a:schemeClr>
                </a:solidFill>
              </a:rPr>
            </a:br>
            <a:r>
              <a:rPr lang="ru-RU" sz="2200" b="1" dirty="0">
                <a:solidFill>
                  <a:schemeClr val="tx2">
                    <a:lumMod val="75000"/>
                  </a:schemeClr>
                </a:solidFill>
              </a:rPr>
              <a:t/>
            </a:r>
            <a:br>
              <a:rPr lang="ru-RU" sz="2200" b="1" dirty="0">
                <a:solidFill>
                  <a:schemeClr val="tx2">
                    <a:lumMod val="75000"/>
                  </a:schemeClr>
                </a:solidFill>
              </a:rPr>
            </a:br>
            <a:r>
              <a:rPr lang="ru-RU" sz="2200" b="1" dirty="0">
                <a:solidFill>
                  <a:schemeClr val="tx2">
                    <a:lumMod val="75000"/>
                  </a:schemeClr>
                </a:solidFill>
              </a:rPr>
              <a:t/>
            </a:r>
            <a:br>
              <a:rPr lang="ru-RU" sz="2200" b="1" dirty="0">
                <a:solidFill>
                  <a:schemeClr val="tx2">
                    <a:lumMod val="75000"/>
                  </a:schemeClr>
                </a:solidFill>
              </a:rPr>
            </a:br>
            <a:r>
              <a:rPr lang="ru-RU" sz="2200" b="1" dirty="0">
                <a:solidFill>
                  <a:schemeClr val="tx2">
                    <a:lumMod val="75000"/>
                  </a:schemeClr>
                </a:solidFill>
              </a:rPr>
              <a:t/>
            </a:r>
            <a:br>
              <a:rPr lang="ru-RU" sz="2200" b="1" dirty="0">
                <a:solidFill>
                  <a:schemeClr val="tx2">
                    <a:lumMod val="75000"/>
                  </a:schemeClr>
                </a:solidFill>
              </a:rPr>
            </a:br>
            <a:r>
              <a:rPr lang="ru-RU" sz="2200" b="1" dirty="0">
                <a:solidFill>
                  <a:schemeClr val="tx2">
                    <a:lumMod val="75000"/>
                  </a:schemeClr>
                </a:solidFill>
              </a:rPr>
              <a:t/>
            </a:r>
            <a:br>
              <a:rPr lang="ru-RU" sz="2200" b="1" dirty="0">
                <a:solidFill>
                  <a:schemeClr val="tx2">
                    <a:lumMod val="75000"/>
                  </a:schemeClr>
                </a:solidFill>
              </a:rPr>
            </a:br>
            <a:r>
              <a:rPr lang="ru-RU" sz="2200" b="1" dirty="0">
                <a:solidFill>
                  <a:schemeClr val="tx2">
                    <a:lumMod val="75000"/>
                  </a:schemeClr>
                </a:solidFill>
              </a:rPr>
              <a:t/>
            </a:r>
            <a:br>
              <a:rPr lang="ru-RU" sz="2200" b="1" dirty="0">
                <a:solidFill>
                  <a:schemeClr val="tx2">
                    <a:lumMod val="75000"/>
                  </a:schemeClr>
                </a:solidFill>
              </a:rPr>
            </a:br>
            <a:r>
              <a:rPr lang="ru-RU" sz="2200" b="1" dirty="0">
                <a:solidFill>
                  <a:schemeClr val="tx2">
                    <a:lumMod val="75000"/>
                  </a:schemeClr>
                </a:solidFill>
              </a:rPr>
              <a:t/>
            </a:r>
            <a:br>
              <a:rPr lang="ru-RU" sz="2200" b="1" dirty="0">
                <a:solidFill>
                  <a:schemeClr val="tx2">
                    <a:lumMod val="75000"/>
                  </a:schemeClr>
                </a:solidFill>
              </a:rPr>
            </a:br>
            <a:r>
              <a:rPr lang="ru-RU" sz="2200" b="1" dirty="0">
                <a:solidFill>
                  <a:schemeClr val="tx2">
                    <a:lumMod val="75000"/>
                  </a:schemeClr>
                </a:solidFill>
              </a:rPr>
              <a:t/>
            </a:r>
            <a:br>
              <a:rPr lang="ru-RU" sz="2200" b="1" dirty="0">
                <a:solidFill>
                  <a:schemeClr val="tx2">
                    <a:lumMod val="75000"/>
                  </a:schemeClr>
                </a:solidFill>
              </a:rPr>
            </a:br>
            <a:r>
              <a:rPr lang="ru-RU" sz="2200" b="1" dirty="0">
                <a:solidFill>
                  <a:schemeClr val="tx1"/>
                </a:solidFill>
              </a:rPr>
              <a:t>Я не люблю, когда наполовину,</a:t>
            </a:r>
            <a:br>
              <a:rPr lang="ru-RU" sz="2200" b="1" dirty="0">
                <a:solidFill>
                  <a:schemeClr val="tx1"/>
                </a:solidFill>
              </a:rPr>
            </a:br>
            <a:r>
              <a:rPr lang="ru-RU" sz="2200" b="1" dirty="0">
                <a:solidFill>
                  <a:schemeClr val="tx1"/>
                </a:solidFill>
              </a:rPr>
              <a:t>Или когда прервали разговор.</a:t>
            </a:r>
            <a:br>
              <a:rPr lang="ru-RU" sz="2200" b="1" dirty="0">
                <a:solidFill>
                  <a:schemeClr val="tx1"/>
                </a:solidFill>
              </a:rPr>
            </a:br>
            <a:r>
              <a:rPr lang="ru-RU" sz="2200" b="1" dirty="0">
                <a:solidFill>
                  <a:schemeClr val="tx1"/>
                </a:solidFill>
              </a:rPr>
              <a:t>Я не люблю, когда стреляют в спину,</a:t>
            </a:r>
            <a:br>
              <a:rPr lang="ru-RU" sz="2200" b="1" dirty="0">
                <a:solidFill>
                  <a:schemeClr val="tx1"/>
                </a:solidFill>
              </a:rPr>
            </a:br>
            <a:r>
              <a:rPr lang="ru-RU" sz="2200" b="1" dirty="0">
                <a:solidFill>
                  <a:schemeClr val="tx1"/>
                </a:solidFill>
              </a:rPr>
              <a:t>Я также против выстрелов в упор.</a:t>
            </a:r>
            <a:r>
              <a:rPr lang="ru-RU" sz="2200" dirty="0">
                <a:solidFill>
                  <a:schemeClr val="tx1"/>
                </a:solidFill>
              </a:rPr>
              <a:t/>
            </a:r>
            <a:br>
              <a:rPr lang="ru-RU" sz="2200" dirty="0">
                <a:solidFill>
                  <a:schemeClr val="tx1"/>
                </a:solidFill>
              </a:rPr>
            </a:br>
            <a:endParaRPr lang="ru-RU" sz="2200" dirty="0">
              <a:solidFill>
                <a:schemeClr val="tx1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788024" y="1916832"/>
            <a:ext cx="4096544" cy="4941168"/>
          </a:xfrm>
        </p:spPr>
        <p:txBody>
          <a:bodyPr/>
          <a:lstStyle/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r>
              <a:rPr lang="ru-RU" sz="2200" b="1" dirty="0">
                <a:solidFill>
                  <a:schemeClr val="tx1"/>
                </a:solidFill>
              </a:rPr>
              <a:t>Я не люблю, когда наполовину,</a:t>
            </a:r>
            <a:br>
              <a:rPr lang="ru-RU" sz="2200" b="1" dirty="0">
                <a:solidFill>
                  <a:schemeClr val="tx1"/>
                </a:solidFill>
              </a:rPr>
            </a:br>
            <a:r>
              <a:rPr lang="ru-RU" sz="2200" b="1" dirty="0">
                <a:solidFill>
                  <a:schemeClr val="tx1"/>
                </a:solidFill>
              </a:rPr>
              <a:t>Или когда прервали разговор.</a:t>
            </a:r>
            <a:br>
              <a:rPr lang="ru-RU" sz="2200" b="1" dirty="0">
                <a:solidFill>
                  <a:schemeClr val="tx1"/>
                </a:solidFill>
              </a:rPr>
            </a:br>
            <a:r>
              <a:rPr lang="ru-RU" sz="2200" b="1" dirty="0">
                <a:solidFill>
                  <a:schemeClr val="tx1"/>
                </a:solidFill>
              </a:rPr>
              <a:t>Я не люблю, когда стреляют в спину,</a:t>
            </a:r>
          </a:p>
          <a:p>
            <a:r>
              <a:rPr lang="ru-RU" sz="2200" b="1" dirty="0">
                <a:solidFill>
                  <a:schemeClr val="tx1"/>
                </a:solidFill>
              </a:rPr>
              <a:t>Предпочитаю выстрелы в упор</a:t>
            </a:r>
            <a:r>
              <a:rPr lang="ru-RU" sz="2200" b="1" dirty="0">
                <a:solidFill>
                  <a:schemeClr val="tx2">
                    <a:lumMod val="75000"/>
                  </a:schemeClr>
                </a:solidFill>
              </a:rPr>
              <a:t>.</a:t>
            </a:r>
          </a:p>
          <a:p>
            <a:endParaRPr lang="ru-RU" sz="2200" b="1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4" name="vladimir_visockij_-_ja_ne_ljublju (mp3cut.ru).mp3">
            <a:hlinkClick r:id="" action="ppaction://media"/>
          </p:cNvPr>
          <p:cNvPicPr>
            <a:picLocks noChangeAspect="1"/>
          </p:cNvPicPr>
          <p:nvPr>
            <a:videoFile r:link="rId1"/>
            <p:extLst>
              <p:ext uri="{DAA4B4D4-6D71-4841-9C94-3DE7FCFB9230}">
                <p14:media xmlns:p14="http://schemas.microsoft.com/office/powerpoint/2010/main" xmlns="" r:embed="rId4"/>
              </p:ext>
            </p:extLst>
          </p:nvPr>
        </p:nvPicPr>
        <p:blipFill>
          <a:blip r:embed="rId5" cstate="print"/>
          <a:stretch>
            <a:fillRect/>
          </a:stretch>
        </p:blipFill>
        <p:spPr>
          <a:xfrm>
            <a:off x="522784" y="387896"/>
            <a:ext cx="609600" cy="60960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2180146" y="2031148"/>
            <a:ext cx="41549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1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6444208" y="2031148"/>
            <a:ext cx="51648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2</a:t>
            </a: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876256" y="224524"/>
            <a:ext cx="2060848" cy="2060848"/>
          </a:xfrm>
          <a:prstGeom prst="rect">
            <a:avLst/>
          </a:prstGeom>
        </p:spPr>
      </p:pic>
      <p:pic>
        <p:nvPicPr>
          <p:cNvPr id="8" name="Владимир Высоцкий  - Я не люблю.mp3">
            <a:hlinkClick r:id="" action="ppaction://media"/>
          </p:cNvPr>
          <p:cNvPicPr>
            <a:picLocks noRot="1" noChangeAspect="1"/>
          </p:cNvPicPr>
          <p:nvPr>
            <a:audioFile r:link="rId2"/>
          </p:nvPr>
        </p:nvPicPr>
        <p:blipFill>
          <a:blip r:embed="rId7"/>
          <a:stretch>
            <a:fillRect/>
          </a:stretch>
        </p:blipFill>
        <p:spPr>
          <a:xfrm>
            <a:off x="642910" y="571480"/>
            <a:ext cx="304800" cy="30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647085745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2000">
        <p15:prstTrans prst="fallOve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3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" fill="hold">
                      <p:stCondLst>
                        <p:cond delay="0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7" dur="1637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 vol="100000">
                <p:cTn id="3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video>
            <p:seq concurrent="1" nextAc="seek">
              <p:cTn id="39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" fill="hold">
                      <p:stCondLst>
                        <p:cond delay="0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3" dur="111517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audio>
              <p:cMediaNode>
                <p:cTn id="44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  <p:bldLst>
      <p:bldP spid="2" grpId="0"/>
      <p:bldP spid="3" grpId="0" build="p"/>
      <p:bldP spid="5" grpId="0"/>
      <p:bldP spid="6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Волна">
  <a:themeElements>
    <a:clrScheme name="Волна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Волна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Волна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206</TotalTime>
  <Words>207</Words>
  <Application>Microsoft Office PowerPoint</Application>
  <PresentationFormat>Экран (4:3)</PresentationFormat>
  <Paragraphs>70</Paragraphs>
  <Slides>15</Slides>
  <Notes>0</Notes>
  <HiddenSlides>0</HiddenSlides>
  <MMClips>2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Волна</vt:lpstr>
      <vt:lpstr>Экология  языка</vt:lpstr>
      <vt:lpstr>Экология - (греч. оikos-место обитания + logos учение) наука о взаимоотношениях организмов друг с другом и с окружающей средой.  . </vt:lpstr>
      <vt:lpstr>Слайд 3</vt:lpstr>
      <vt:lpstr>Слайд 4</vt:lpstr>
      <vt:lpstr>Слайд 5</vt:lpstr>
      <vt:lpstr> А.С.Пушкин: Черновик: «Зима! Мужик, уж не горюя…» </vt:lpstr>
      <vt:lpstr>«Как ландыш под серпом убийственным жнеца…» (К. Батюшков). </vt:lpstr>
      <vt:lpstr>    а) Пулемет узоры вышил           По-над самой головой…      </vt:lpstr>
      <vt:lpstr>            Я не люблю, когда наполовину, Или когда прервали разговор. Я не люблю, когда стреляют в спину, Я также против выстрелов в упор. </vt:lpstr>
      <vt:lpstr>Различают уместность:</vt:lpstr>
      <vt:lpstr>Слайд 11</vt:lpstr>
      <vt:lpstr>Слайд 12</vt:lpstr>
      <vt:lpstr>Что защищать и что охранять:</vt:lpstr>
      <vt:lpstr>Что делать:</vt:lpstr>
      <vt:lpstr>Экология  языка – экология нравственности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Экология  языка</dc:title>
  <dc:creator>Альбина Гнатовская</dc:creator>
  <cp:lastModifiedBy>Виктор</cp:lastModifiedBy>
  <cp:revision>23</cp:revision>
  <dcterms:created xsi:type="dcterms:W3CDTF">2017-04-21T08:53:17Z</dcterms:created>
  <dcterms:modified xsi:type="dcterms:W3CDTF">2017-04-22T04:18:30Z</dcterms:modified>
</cp:coreProperties>
</file>